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8C534F-689F-4661-9819-8DEB24A13BBC}" type="doc">
      <dgm:prSet loTypeId="urn:microsoft.com/office/officeart/2005/8/layout/vProcess5" loCatId="process" qsTypeId="urn:microsoft.com/office/officeart/2005/8/quickstyle/simple2" qsCatId="simple" csTypeId="urn:microsoft.com/office/officeart/2005/8/colors/accent3_2" csCatId="accent3"/>
      <dgm:spPr/>
      <dgm:t>
        <a:bodyPr/>
        <a:lstStyle/>
        <a:p>
          <a:endParaRPr lang="en-US"/>
        </a:p>
      </dgm:t>
    </dgm:pt>
    <dgm:pt modelId="{8BDEF00E-599E-4921-8915-1A4BF29DE539}">
      <dgm:prSet/>
      <dgm:spPr/>
      <dgm:t>
        <a:bodyPr/>
        <a:lstStyle/>
        <a:p>
          <a:r>
            <a:rPr lang="en-US" dirty="0"/>
            <a:t>Within 14 days of the entry of judgment.</a:t>
          </a:r>
        </a:p>
      </dgm:t>
    </dgm:pt>
    <dgm:pt modelId="{AB0E614F-F0E8-4778-9F7D-BC5F5F992EC5}" type="parTrans" cxnId="{1762290D-DDC8-40B6-96B4-9198FBA84689}">
      <dgm:prSet/>
      <dgm:spPr/>
      <dgm:t>
        <a:bodyPr/>
        <a:lstStyle/>
        <a:p>
          <a:endParaRPr lang="en-US"/>
        </a:p>
      </dgm:t>
    </dgm:pt>
    <dgm:pt modelId="{DB6C088E-734F-4500-B377-736096ABC843}" type="sibTrans" cxnId="{1762290D-DDC8-40B6-96B4-9198FBA84689}">
      <dgm:prSet/>
      <dgm:spPr/>
      <dgm:t>
        <a:bodyPr/>
        <a:lstStyle/>
        <a:p>
          <a:endParaRPr lang="en-US"/>
        </a:p>
      </dgm:t>
    </dgm:pt>
    <dgm:pt modelId="{E8B0B920-0D27-4C6A-A74C-1C5D7556138C}">
      <dgm:prSet/>
      <dgm:spPr/>
      <dgm:t>
        <a:bodyPr/>
        <a:lstStyle/>
        <a:p>
          <a:r>
            <a:rPr lang="en-US"/>
            <a:t>The Notice of Appeal is filed </a:t>
          </a:r>
          <a:r>
            <a:rPr lang="en-US" b="1"/>
            <a:t>in the district court</a:t>
          </a:r>
          <a:endParaRPr lang="en-US"/>
        </a:p>
      </dgm:t>
    </dgm:pt>
    <dgm:pt modelId="{F6E52424-6F9E-4602-A1A5-8FCDE2FD67F2}" type="parTrans" cxnId="{0E9E2F7D-A5F9-4941-A87B-45F40B4E387C}">
      <dgm:prSet/>
      <dgm:spPr/>
      <dgm:t>
        <a:bodyPr/>
        <a:lstStyle/>
        <a:p>
          <a:endParaRPr lang="en-US"/>
        </a:p>
      </dgm:t>
    </dgm:pt>
    <dgm:pt modelId="{F9060B20-31B7-465B-AAA5-2E45D189B95F}" type="sibTrans" cxnId="{0E9E2F7D-A5F9-4941-A87B-45F40B4E387C}">
      <dgm:prSet/>
      <dgm:spPr/>
      <dgm:t>
        <a:bodyPr/>
        <a:lstStyle/>
        <a:p>
          <a:endParaRPr lang="en-US"/>
        </a:p>
      </dgm:t>
    </dgm:pt>
    <dgm:pt modelId="{3696A2FD-28C0-4435-AF50-5F7FF93ED8B9}" type="pres">
      <dgm:prSet presAssocID="{1A8C534F-689F-4661-9819-8DEB24A13BBC}" presName="outerComposite" presStyleCnt="0">
        <dgm:presLayoutVars>
          <dgm:chMax val="5"/>
          <dgm:dir/>
          <dgm:resizeHandles val="exact"/>
        </dgm:presLayoutVars>
      </dgm:prSet>
      <dgm:spPr/>
    </dgm:pt>
    <dgm:pt modelId="{A4A4B215-81CC-4A3B-B473-CB0C58BB414E}" type="pres">
      <dgm:prSet presAssocID="{1A8C534F-689F-4661-9819-8DEB24A13BBC}" presName="dummyMaxCanvas" presStyleCnt="0">
        <dgm:presLayoutVars/>
      </dgm:prSet>
      <dgm:spPr/>
    </dgm:pt>
    <dgm:pt modelId="{534B0556-10B2-43BB-A14D-26C842647C97}" type="pres">
      <dgm:prSet presAssocID="{1A8C534F-689F-4661-9819-8DEB24A13BBC}" presName="TwoNodes_1" presStyleLbl="node1" presStyleIdx="0" presStyleCnt="2">
        <dgm:presLayoutVars>
          <dgm:bulletEnabled val="1"/>
        </dgm:presLayoutVars>
      </dgm:prSet>
      <dgm:spPr/>
    </dgm:pt>
    <dgm:pt modelId="{9DF04D7C-BC4C-4F3E-BBF6-CC627B9C29EE}" type="pres">
      <dgm:prSet presAssocID="{1A8C534F-689F-4661-9819-8DEB24A13BBC}" presName="TwoNodes_2" presStyleLbl="node1" presStyleIdx="1" presStyleCnt="2">
        <dgm:presLayoutVars>
          <dgm:bulletEnabled val="1"/>
        </dgm:presLayoutVars>
      </dgm:prSet>
      <dgm:spPr/>
    </dgm:pt>
    <dgm:pt modelId="{8A4C78FB-7950-4E2F-A221-B315DF378215}" type="pres">
      <dgm:prSet presAssocID="{1A8C534F-689F-4661-9819-8DEB24A13BBC}" presName="TwoConn_1-2" presStyleLbl="fgAccFollowNode1" presStyleIdx="0" presStyleCnt="1">
        <dgm:presLayoutVars>
          <dgm:bulletEnabled val="1"/>
        </dgm:presLayoutVars>
      </dgm:prSet>
      <dgm:spPr/>
    </dgm:pt>
    <dgm:pt modelId="{D774F24E-AD90-4E0F-BCA7-79266AD328ED}" type="pres">
      <dgm:prSet presAssocID="{1A8C534F-689F-4661-9819-8DEB24A13BBC}" presName="TwoNodes_1_text" presStyleLbl="node1" presStyleIdx="1" presStyleCnt="2">
        <dgm:presLayoutVars>
          <dgm:bulletEnabled val="1"/>
        </dgm:presLayoutVars>
      </dgm:prSet>
      <dgm:spPr/>
    </dgm:pt>
    <dgm:pt modelId="{DC38EF97-897B-469B-8156-04ED4D6F8740}" type="pres">
      <dgm:prSet presAssocID="{1A8C534F-689F-4661-9819-8DEB24A13BBC}" presName="TwoNodes_2_text" presStyleLbl="node1" presStyleIdx="1" presStyleCnt="2">
        <dgm:presLayoutVars>
          <dgm:bulletEnabled val="1"/>
        </dgm:presLayoutVars>
      </dgm:prSet>
      <dgm:spPr/>
    </dgm:pt>
  </dgm:ptLst>
  <dgm:cxnLst>
    <dgm:cxn modelId="{622E2B08-E442-4A37-8939-1C0537B3885C}" type="presOf" srcId="{E8B0B920-0D27-4C6A-A74C-1C5D7556138C}" destId="{DC38EF97-897B-469B-8156-04ED4D6F8740}" srcOrd="1" destOrd="0" presId="urn:microsoft.com/office/officeart/2005/8/layout/vProcess5"/>
    <dgm:cxn modelId="{CDFBBD0C-EC88-4F59-8480-69176EFCCA83}" type="presOf" srcId="{8BDEF00E-599E-4921-8915-1A4BF29DE539}" destId="{534B0556-10B2-43BB-A14D-26C842647C97}" srcOrd="0" destOrd="0" presId="urn:microsoft.com/office/officeart/2005/8/layout/vProcess5"/>
    <dgm:cxn modelId="{1762290D-DDC8-40B6-96B4-9198FBA84689}" srcId="{1A8C534F-689F-4661-9819-8DEB24A13BBC}" destId="{8BDEF00E-599E-4921-8915-1A4BF29DE539}" srcOrd="0" destOrd="0" parTransId="{AB0E614F-F0E8-4778-9F7D-BC5F5F992EC5}" sibTransId="{DB6C088E-734F-4500-B377-736096ABC843}"/>
    <dgm:cxn modelId="{0E9E2F7D-A5F9-4941-A87B-45F40B4E387C}" srcId="{1A8C534F-689F-4661-9819-8DEB24A13BBC}" destId="{E8B0B920-0D27-4C6A-A74C-1C5D7556138C}" srcOrd="1" destOrd="0" parTransId="{F6E52424-6F9E-4602-A1A5-8FCDE2FD67F2}" sibTransId="{F9060B20-31B7-465B-AAA5-2E45D189B95F}"/>
    <dgm:cxn modelId="{D09CEC88-3F84-47B3-AE4E-9C0002D90203}" type="presOf" srcId="{DB6C088E-734F-4500-B377-736096ABC843}" destId="{8A4C78FB-7950-4E2F-A221-B315DF378215}" srcOrd="0" destOrd="0" presId="urn:microsoft.com/office/officeart/2005/8/layout/vProcess5"/>
    <dgm:cxn modelId="{32B1C291-C8C7-416D-BF77-CE18D0CF3A4D}" type="presOf" srcId="{8BDEF00E-599E-4921-8915-1A4BF29DE539}" destId="{D774F24E-AD90-4E0F-BCA7-79266AD328ED}" srcOrd="1" destOrd="0" presId="urn:microsoft.com/office/officeart/2005/8/layout/vProcess5"/>
    <dgm:cxn modelId="{50D5D694-00A7-473F-9F9C-BE493F8D247C}" type="presOf" srcId="{1A8C534F-689F-4661-9819-8DEB24A13BBC}" destId="{3696A2FD-28C0-4435-AF50-5F7FF93ED8B9}" srcOrd="0" destOrd="0" presId="urn:microsoft.com/office/officeart/2005/8/layout/vProcess5"/>
    <dgm:cxn modelId="{018967CE-5343-44BF-81C2-7C7099E86656}" type="presOf" srcId="{E8B0B920-0D27-4C6A-A74C-1C5D7556138C}" destId="{9DF04D7C-BC4C-4F3E-BBF6-CC627B9C29EE}" srcOrd="0" destOrd="0" presId="urn:microsoft.com/office/officeart/2005/8/layout/vProcess5"/>
    <dgm:cxn modelId="{E711A199-A199-4F36-AE24-54EF811D8FD3}" type="presParOf" srcId="{3696A2FD-28C0-4435-AF50-5F7FF93ED8B9}" destId="{A4A4B215-81CC-4A3B-B473-CB0C58BB414E}" srcOrd="0" destOrd="0" presId="urn:microsoft.com/office/officeart/2005/8/layout/vProcess5"/>
    <dgm:cxn modelId="{30AE6B9E-9015-4954-BC1B-0D8D9DB41BB0}" type="presParOf" srcId="{3696A2FD-28C0-4435-AF50-5F7FF93ED8B9}" destId="{534B0556-10B2-43BB-A14D-26C842647C97}" srcOrd="1" destOrd="0" presId="urn:microsoft.com/office/officeart/2005/8/layout/vProcess5"/>
    <dgm:cxn modelId="{D5870C29-238D-4BE2-9C65-233E26FBAC19}" type="presParOf" srcId="{3696A2FD-28C0-4435-AF50-5F7FF93ED8B9}" destId="{9DF04D7C-BC4C-4F3E-BBF6-CC627B9C29EE}" srcOrd="2" destOrd="0" presId="urn:microsoft.com/office/officeart/2005/8/layout/vProcess5"/>
    <dgm:cxn modelId="{1360FCF2-6C19-41AB-B65A-3A067F4F275D}" type="presParOf" srcId="{3696A2FD-28C0-4435-AF50-5F7FF93ED8B9}" destId="{8A4C78FB-7950-4E2F-A221-B315DF378215}" srcOrd="3" destOrd="0" presId="urn:microsoft.com/office/officeart/2005/8/layout/vProcess5"/>
    <dgm:cxn modelId="{56ED1654-54EB-42B2-9A8D-2BD781F4546B}" type="presParOf" srcId="{3696A2FD-28C0-4435-AF50-5F7FF93ED8B9}" destId="{D774F24E-AD90-4E0F-BCA7-79266AD328ED}" srcOrd="4" destOrd="0" presId="urn:microsoft.com/office/officeart/2005/8/layout/vProcess5"/>
    <dgm:cxn modelId="{ED5E0E22-949A-4ADC-9CE3-AA618EF6C9A3}" type="presParOf" srcId="{3696A2FD-28C0-4435-AF50-5F7FF93ED8B9}" destId="{DC38EF97-897B-469B-8156-04ED4D6F8740}"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B0556-10B2-43BB-A14D-26C842647C97}">
      <dsp:nvSpPr>
        <dsp:cNvPr id="0" name=""/>
        <dsp:cNvSpPr/>
      </dsp:nvSpPr>
      <dsp:spPr>
        <a:xfrm>
          <a:off x="0" y="0"/>
          <a:ext cx="8938260" cy="19581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Within 14 days of the entry of judgment.</a:t>
          </a:r>
        </a:p>
      </dsp:txBody>
      <dsp:txXfrm>
        <a:off x="57351" y="57351"/>
        <a:ext cx="6914408" cy="1843400"/>
      </dsp:txXfrm>
    </dsp:sp>
    <dsp:sp modelId="{9DF04D7C-BC4C-4F3E-BBF6-CC627B9C29EE}">
      <dsp:nvSpPr>
        <dsp:cNvPr id="0" name=""/>
        <dsp:cNvSpPr/>
      </dsp:nvSpPr>
      <dsp:spPr>
        <a:xfrm>
          <a:off x="1577339" y="2393235"/>
          <a:ext cx="8938260" cy="195810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The Notice of Appeal is filed </a:t>
          </a:r>
          <a:r>
            <a:rPr lang="en-US" sz="4100" b="1" kern="1200"/>
            <a:t>in the district court</a:t>
          </a:r>
          <a:endParaRPr lang="en-US" sz="4100" kern="1200"/>
        </a:p>
      </dsp:txBody>
      <dsp:txXfrm>
        <a:off x="1634690" y="2450586"/>
        <a:ext cx="5973451" cy="1843400"/>
      </dsp:txXfrm>
    </dsp:sp>
    <dsp:sp modelId="{8A4C78FB-7950-4E2F-A221-B315DF378215}">
      <dsp:nvSpPr>
        <dsp:cNvPr id="0" name=""/>
        <dsp:cNvSpPr/>
      </dsp:nvSpPr>
      <dsp:spPr>
        <a:xfrm>
          <a:off x="7665493" y="1539285"/>
          <a:ext cx="1272766" cy="1272766"/>
        </a:xfrm>
        <a:prstGeom prst="downArrow">
          <a:avLst>
            <a:gd name="adj1" fmla="val 55000"/>
            <a:gd name="adj2" fmla="val 45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951865" y="1539285"/>
        <a:ext cx="700022" cy="95775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5A5441-AAEF-4872-BF55-7026B70E5BC7}" type="datetimeFigureOut">
              <a:rPr lang="en-US" smtClean="0"/>
              <a:t>4/30/2026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FAAFAA-0E5E-4A2C-84FC-7A36A820965A}" type="slidenum">
              <a:rPr lang="en-US" smtClean="0"/>
              <a:t>‹#›</a:t>
            </a:fld>
            <a:endParaRPr lang="en-US"/>
          </a:p>
        </p:txBody>
      </p:sp>
    </p:spTree>
    <p:extLst>
      <p:ext uri="{BB962C8B-B14F-4D97-AF65-F5344CB8AC3E}">
        <p14:creationId xmlns:p14="http://schemas.microsoft.com/office/powerpoint/2010/main" val="1646460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FAAFAA-0E5E-4A2C-84FC-7A36A820965A}" type="slidenum">
              <a:rPr lang="en-US" smtClean="0"/>
              <a:t>1</a:t>
            </a:fld>
            <a:endParaRPr lang="en-US"/>
          </a:p>
        </p:txBody>
      </p:sp>
    </p:spTree>
    <p:extLst>
      <p:ext uri="{BB962C8B-B14F-4D97-AF65-F5344CB8AC3E}">
        <p14:creationId xmlns:p14="http://schemas.microsoft.com/office/powerpoint/2010/main" val="265361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28AA-719B-8C13-270B-D01A8BE80A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0228DE-B01D-442B-6E26-9A5920ED06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40D1EE-56DF-AA52-4A74-E50CBB3730BF}"/>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75DDE715-C59F-3867-331B-D78FDD1DF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04EEC8-554B-A424-731F-00EE3BDA5CF9}"/>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519909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7336-7D53-75BD-B523-6EC89BD0E8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0472CE-EE68-42A6-DD9A-13E25C2967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BC3ED-0150-6BB3-AE53-902E99464831}"/>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CA15C17E-B9E8-39C0-02DC-939DFEB374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EC4C0-98B3-305B-469A-830C1D7370E3}"/>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1110049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46771-0D39-AF5A-11EF-A0068A0918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1A76E6-7559-B736-AE85-D6A6B5640E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6DB37D-FE2B-5F0C-FB6A-6019633897F0}"/>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71E04385-54C8-2277-5CA4-25B7B11B9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31126-9E34-E970-09F9-772AB9735FA5}"/>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459301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6DDF7-A0B0-95CB-642F-223A51EB8C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7C0144-A6E2-09A7-345A-4A5F48F41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81A32F-73B3-0CE6-ECBD-EE68320CB6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1509ED-11A2-A427-D157-9BD326243846}"/>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6" name="Footer Placeholder 5">
            <a:extLst>
              <a:ext uri="{FF2B5EF4-FFF2-40B4-BE49-F238E27FC236}">
                <a16:creationId xmlns:a16="http://schemas.microsoft.com/office/drawing/2014/main" id="{1742D04F-5822-1F9F-F53D-C72E3EB47F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2EC6B1-7C8E-B967-E2D9-3ACC93C8CDA6}"/>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377942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45FB-0379-AD28-3E7F-DF130A734F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34D2C2-2F24-6CE4-FF50-24FE8B3E97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9CF150-EA7C-FBAF-FEFF-3DA046B8F8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2108DB-03CE-8F34-9570-80C5309DBB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4E29FB-ED13-E041-FF88-10320E2998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B94021-4E38-CB1D-D1CA-8D951B4B43FB}"/>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8" name="Footer Placeholder 7">
            <a:extLst>
              <a:ext uri="{FF2B5EF4-FFF2-40B4-BE49-F238E27FC236}">
                <a16:creationId xmlns:a16="http://schemas.microsoft.com/office/drawing/2014/main" id="{5B16A8E5-E872-20EC-CEA6-51010A81EB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B94958-AE02-565D-7EFC-DA62934C6AAE}"/>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1953027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31341-574E-6E85-3032-8685B9F217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40109A-7E00-C232-58F9-712321C27A41}"/>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4" name="Footer Placeholder 3">
            <a:extLst>
              <a:ext uri="{FF2B5EF4-FFF2-40B4-BE49-F238E27FC236}">
                <a16:creationId xmlns:a16="http://schemas.microsoft.com/office/drawing/2014/main" id="{0CD8BB9F-3E51-D604-4CFD-B236E8B4E1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015107-359E-CC3D-16CE-C0A13DD72146}"/>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64867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392A6B-C315-ED13-DCD7-1245D8D28AE5}"/>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3" name="Footer Placeholder 2">
            <a:extLst>
              <a:ext uri="{FF2B5EF4-FFF2-40B4-BE49-F238E27FC236}">
                <a16:creationId xmlns:a16="http://schemas.microsoft.com/office/drawing/2014/main" id="{C05855B4-FF59-7596-6F3D-6064AEC8D2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8E8B75-1EE3-ECA8-FFB5-330BEE169E3C}"/>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323885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405A8-95A0-CE8D-1327-84524B2D2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8E0586-469E-E035-25DC-AC969A536C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B74E50-4153-DC42-5E95-BC0AB229F1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33206-EAB5-34F7-E2F0-A8C137A5F128}"/>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6" name="Footer Placeholder 5">
            <a:extLst>
              <a:ext uri="{FF2B5EF4-FFF2-40B4-BE49-F238E27FC236}">
                <a16:creationId xmlns:a16="http://schemas.microsoft.com/office/drawing/2014/main" id="{8FBA892C-C338-E503-5450-943C6284B8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7D458E-E3CC-0F3A-53BA-EBBCC301A9F0}"/>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3664911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9AFD3-27D9-13A5-AACE-18B8638C94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61482F-87BE-ED48-7A7D-D9ABD5E5CF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F9C99A-F221-46B8-6EFC-F97FA4369A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44FDCA-FD4F-C661-6216-1B1C520A5E3B}"/>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6" name="Footer Placeholder 5">
            <a:extLst>
              <a:ext uri="{FF2B5EF4-FFF2-40B4-BE49-F238E27FC236}">
                <a16:creationId xmlns:a16="http://schemas.microsoft.com/office/drawing/2014/main" id="{9A2A9AE0-34C6-DF0A-B996-B268E5A2F5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7FE8A3-136B-9E9C-B0FF-31073FCAE15E}"/>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2785743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1CDA-ABA9-4AFA-1670-AB76E59FCF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880157-48A1-C97C-A030-F3B32B5484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6792D-34A0-EB4D-8EDB-EC537BE5D286}"/>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EA6A2AE6-DAAF-0994-2E32-CE2404951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F72F9-7C09-50A2-694E-71290EB7116A}"/>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3131349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A6141-605C-7C51-C1A5-F5086D60FF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A62DEC-4D44-1D41-4ECF-EB840A27DD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71BFE-7536-FCA2-39F5-329917C1862E}"/>
              </a:ext>
            </a:extLst>
          </p:cNvPr>
          <p:cNvSpPr>
            <a:spLocks noGrp="1"/>
          </p:cNvSpPr>
          <p:nvPr>
            <p:ph type="dt" sz="half" idx="10"/>
          </p:nvPr>
        </p:nvSpPr>
        <p:spPr/>
        <p:txBody>
          <a:body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4BEA0BA0-D54E-4689-0D08-6B4B969F4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AD65C-88B5-8C62-F4AA-5D0C71DDA977}"/>
              </a:ext>
            </a:extLst>
          </p:cNvPr>
          <p:cNvSpPr>
            <a:spLocks noGrp="1"/>
          </p:cNvSpPr>
          <p:nvPr>
            <p:ph type="sldNum" sz="quarter" idx="12"/>
          </p:nvPr>
        </p:nvSpPr>
        <p:spPr/>
        <p:txBody>
          <a:bodyPr/>
          <a:lstStyle/>
          <a:p>
            <a:fld id="{FB506C7D-F4DB-4E7E-A15F-1892922F6854}" type="slidenum">
              <a:rPr lang="en-US" smtClean="0"/>
              <a:t>‹#›</a:t>
            </a:fld>
            <a:endParaRPr lang="en-US"/>
          </a:p>
        </p:txBody>
      </p:sp>
    </p:spTree>
    <p:extLst>
      <p:ext uri="{BB962C8B-B14F-4D97-AF65-F5344CB8AC3E}">
        <p14:creationId xmlns:p14="http://schemas.microsoft.com/office/powerpoint/2010/main" val="1010659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1F2BBF-07CA-BF70-620C-6994B9FDDB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A7B11C-2025-8A8C-7C03-C31068F2A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AF3E1-5EC3-56C1-7500-6213548C5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594A33-A9DD-480B-9937-936ED635A320}" type="datetimeFigureOut">
              <a:rPr lang="en-US" smtClean="0"/>
              <a:t>4/30/2026</a:t>
            </a:fld>
            <a:endParaRPr lang="en-US"/>
          </a:p>
        </p:txBody>
      </p:sp>
      <p:sp>
        <p:nvSpPr>
          <p:cNvPr id="5" name="Footer Placeholder 4">
            <a:extLst>
              <a:ext uri="{FF2B5EF4-FFF2-40B4-BE49-F238E27FC236}">
                <a16:creationId xmlns:a16="http://schemas.microsoft.com/office/drawing/2014/main" id="{A4204863-C018-E73F-9E2D-623E914809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20FBB2-1F24-BC48-1785-8D2C6C6206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506C7D-F4DB-4E7E-A15F-1892922F6854}" type="slidenum">
              <a:rPr lang="en-US" smtClean="0"/>
              <a:t>‹#›</a:t>
            </a:fld>
            <a:endParaRPr lang="en-US"/>
          </a:p>
        </p:txBody>
      </p:sp>
    </p:spTree>
    <p:extLst>
      <p:ext uri="{BB962C8B-B14F-4D97-AF65-F5344CB8AC3E}">
        <p14:creationId xmlns:p14="http://schemas.microsoft.com/office/powerpoint/2010/main" val="2282366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 name="Title 1">
            <a:extLst>
              <a:ext uri="{FF2B5EF4-FFF2-40B4-BE49-F238E27FC236}">
                <a16:creationId xmlns:a16="http://schemas.microsoft.com/office/drawing/2014/main" id="{660D59FE-540A-52E3-66F1-D7415BE46946}"/>
              </a:ext>
            </a:extLst>
          </p:cNvPr>
          <p:cNvSpPr>
            <a:spLocks noGrp="1"/>
          </p:cNvSpPr>
          <p:nvPr>
            <p:ph type="ctrTitle"/>
          </p:nvPr>
        </p:nvSpPr>
        <p:spPr>
          <a:xfrm>
            <a:off x="1932903" y="949325"/>
            <a:ext cx="8071706" cy="2387600"/>
          </a:xfrm>
        </p:spPr>
        <p:txBody>
          <a:bodyPr>
            <a:normAutofit/>
          </a:bodyPr>
          <a:lstStyle/>
          <a:p>
            <a:pPr algn="l"/>
            <a:r>
              <a:rPr lang="en-US" sz="6600">
                <a:solidFill>
                  <a:schemeClr val="bg1"/>
                </a:solidFill>
              </a:rPr>
              <a:t>When Your Client Wants to Appeal</a:t>
            </a:r>
          </a:p>
        </p:txBody>
      </p:sp>
      <p:sp>
        <p:nvSpPr>
          <p:cNvPr id="3" name="Subtitle 2">
            <a:extLst>
              <a:ext uri="{FF2B5EF4-FFF2-40B4-BE49-F238E27FC236}">
                <a16:creationId xmlns:a16="http://schemas.microsoft.com/office/drawing/2014/main" id="{679EB77C-6756-7F58-FDE2-A211E1168A6E}"/>
              </a:ext>
            </a:extLst>
          </p:cNvPr>
          <p:cNvSpPr>
            <a:spLocks noGrp="1"/>
          </p:cNvSpPr>
          <p:nvPr>
            <p:ph type="subTitle" idx="1"/>
          </p:nvPr>
        </p:nvSpPr>
        <p:spPr>
          <a:xfrm>
            <a:off x="1932902" y="3429000"/>
            <a:ext cx="8071697" cy="1655762"/>
          </a:xfrm>
        </p:spPr>
        <p:txBody>
          <a:bodyPr>
            <a:normAutofit/>
          </a:bodyPr>
          <a:lstStyle/>
          <a:p>
            <a:pPr algn="l"/>
            <a:r>
              <a:rPr lang="en-US" sz="3200">
                <a:solidFill>
                  <a:schemeClr val="bg1"/>
                </a:solidFill>
              </a:rPr>
              <a:t>Your Responsibilities as CJA Counsel</a:t>
            </a:r>
          </a:p>
        </p:txBody>
      </p:sp>
      <p:cxnSp>
        <p:nvCxnSpPr>
          <p:cNvPr id="36" name="Straight Connector 35">
            <a:extLst>
              <a:ext uri="{FF2B5EF4-FFF2-40B4-BE49-F238E27FC236}">
                <a16:creationId xmlns:a16="http://schemas.microsoft.com/office/drawing/2014/main" id="{EC4521DE-248E-440D-AAD6-FD9E7D34B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42C13FA-4C0F-42D0-9626-5BA6040D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883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8BBB175-5F1A-9CCA-126D-5AF09C4A28CC}"/>
              </a:ext>
            </a:extLst>
          </p:cNvPr>
          <p:cNvPicPr>
            <a:picLocks noChangeAspect="1"/>
          </p:cNvPicPr>
          <p:nvPr/>
        </p:nvPicPr>
        <p:blipFill>
          <a:blip r:embed="rId2">
            <a:duotone>
              <a:prstClr val="black"/>
              <a:schemeClr val="tx2">
                <a:tint val="45000"/>
                <a:satMod val="400000"/>
              </a:schemeClr>
            </a:duotone>
            <a:alphaModFix amt="25000"/>
          </a:blip>
          <a:srcRect t="625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FE42D44B-CDD9-1C9C-439B-3DD399BA35C2}"/>
              </a:ext>
            </a:extLst>
          </p:cNvPr>
          <p:cNvSpPr>
            <a:spLocks noGrp="1"/>
          </p:cNvSpPr>
          <p:nvPr>
            <p:ph type="title"/>
          </p:nvPr>
        </p:nvSpPr>
        <p:spPr>
          <a:xfrm>
            <a:off x="838200" y="365125"/>
            <a:ext cx="10515600" cy="1325563"/>
          </a:xfrm>
        </p:spPr>
        <p:txBody>
          <a:bodyPr>
            <a:normAutofit/>
          </a:bodyPr>
          <a:lstStyle/>
          <a:p>
            <a:r>
              <a:rPr lang="en-US"/>
              <a:t>Step 1- Timely File a Notice of Appeal</a:t>
            </a:r>
          </a:p>
        </p:txBody>
      </p:sp>
      <p:graphicFrame>
        <p:nvGraphicFramePr>
          <p:cNvPr id="5" name="Content Placeholder 2">
            <a:extLst>
              <a:ext uri="{FF2B5EF4-FFF2-40B4-BE49-F238E27FC236}">
                <a16:creationId xmlns:a16="http://schemas.microsoft.com/office/drawing/2014/main" id="{098EAD4F-F407-BBDE-B0FB-3401C91DC167}"/>
              </a:ext>
            </a:extLst>
          </p:cNvPr>
          <p:cNvGraphicFramePr>
            <a:graphicFrameLocks noGrp="1"/>
          </p:cNvGraphicFramePr>
          <p:nvPr>
            <p:ph idx="1"/>
            <p:extLst>
              <p:ext uri="{D42A27DB-BD31-4B8C-83A1-F6EECF244321}">
                <p14:modId xmlns:p14="http://schemas.microsoft.com/office/powerpoint/2010/main" val="1118099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846604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6B465CB6-B62C-33A4-4376-CA98C0501714}"/>
              </a:ext>
            </a:extLst>
          </p:cNvPr>
          <p:cNvSpPr>
            <a:spLocks noGrp="1"/>
          </p:cNvSpPr>
          <p:nvPr>
            <p:ph type="title"/>
          </p:nvPr>
        </p:nvSpPr>
        <p:spPr>
          <a:xfrm>
            <a:off x="1014141" y="1450655"/>
            <a:ext cx="3932030" cy="3956690"/>
          </a:xfrm>
        </p:spPr>
        <p:txBody>
          <a:bodyPr anchor="ctr">
            <a:normAutofit/>
          </a:bodyPr>
          <a:lstStyle/>
          <a:p>
            <a:r>
              <a:rPr lang="en-US" sz="8000">
                <a:solidFill>
                  <a:schemeClr val="bg1"/>
                </a:solidFill>
              </a:rPr>
              <a:t>APPEAL FAQ’s</a:t>
            </a:r>
          </a:p>
        </p:txBody>
      </p:sp>
      <p:cxnSp>
        <p:nvCxnSpPr>
          <p:cNvPr id="19" name="Straight Connector 18">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48CB846-1C6A-0D79-EC31-9183D1B08F52}"/>
              </a:ext>
            </a:extLst>
          </p:cNvPr>
          <p:cNvSpPr>
            <a:spLocks noGrp="1"/>
          </p:cNvSpPr>
          <p:nvPr>
            <p:ph idx="1"/>
          </p:nvPr>
        </p:nvSpPr>
        <p:spPr>
          <a:xfrm>
            <a:off x="6096000" y="1108061"/>
            <a:ext cx="5008901" cy="4571972"/>
          </a:xfrm>
        </p:spPr>
        <p:txBody>
          <a:bodyPr anchor="ctr">
            <a:normAutofit fontScale="77500" lnSpcReduction="20000"/>
          </a:bodyPr>
          <a:lstStyle/>
          <a:p>
            <a:r>
              <a:rPr lang="en-US" sz="2000" dirty="0">
                <a:solidFill>
                  <a:schemeClr val="bg1"/>
                </a:solidFill>
              </a:rPr>
              <a:t>Must I file a Notice of Appeal (NOA) even where  there is an appeal waiver in the plea agreement?      </a:t>
            </a:r>
            <a:r>
              <a:rPr lang="en-US" sz="2000" b="1" dirty="0">
                <a:solidFill>
                  <a:schemeClr val="bg1"/>
                </a:solidFill>
              </a:rPr>
              <a:t>YES </a:t>
            </a:r>
            <a:r>
              <a:rPr lang="en-US" sz="2000" dirty="0">
                <a:solidFill>
                  <a:schemeClr val="bg1"/>
                </a:solidFill>
              </a:rPr>
              <a:t>if client advises you they want to appeal</a:t>
            </a:r>
          </a:p>
          <a:p>
            <a:r>
              <a:rPr lang="en-US" sz="2000" dirty="0">
                <a:solidFill>
                  <a:schemeClr val="bg1"/>
                </a:solidFill>
              </a:rPr>
              <a:t>As District Court CJA counsel, do I have to represent my client on appeal?  </a:t>
            </a:r>
            <a:r>
              <a:rPr lang="en-US" sz="2000" b="1" dirty="0">
                <a:solidFill>
                  <a:schemeClr val="bg1"/>
                </a:solidFill>
              </a:rPr>
              <a:t>NO</a:t>
            </a:r>
            <a:r>
              <a:rPr lang="en-US" sz="2000" dirty="0">
                <a:solidFill>
                  <a:schemeClr val="bg1"/>
                </a:solidFill>
              </a:rPr>
              <a:t>, but </a:t>
            </a:r>
            <a:r>
              <a:rPr lang="en-US" sz="2000" b="1" dirty="0">
                <a:solidFill>
                  <a:schemeClr val="bg1"/>
                </a:solidFill>
              </a:rPr>
              <a:t>you must timely file the NOA </a:t>
            </a:r>
            <a:r>
              <a:rPr lang="en-US" sz="2000" dirty="0">
                <a:solidFill>
                  <a:schemeClr val="bg1"/>
                </a:solidFill>
              </a:rPr>
              <a:t>and </a:t>
            </a:r>
            <a:r>
              <a:rPr lang="en-US" sz="2000" b="1" dirty="0">
                <a:solidFill>
                  <a:schemeClr val="bg1"/>
                </a:solidFill>
              </a:rPr>
              <a:t>perfect the appeal </a:t>
            </a:r>
            <a:r>
              <a:rPr lang="en-US" sz="2000" dirty="0">
                <a:solidFill>
                  <a:schemeClr val="bg1"/>
                </a:solidFill>
              </a:rPr>
              <a:t>before you will be allowed to withdraw</a:t>
            </a:r>
          </a:p>
          <a:p>
            <a:r>
              <a:rPr lang="en-US" sz="2000" dirty="0">
                <a:solidFill>
                  <a:schemeClr val="bg1"/>
                </a:solidFill>
              </a:rPr>
              <a:t>How do I get paid for time spent perfecting the appeal?   Your district court appointment covers the filing of NOA.  Following the NOA, the Tenth Circuit pays you for all time spent perfecting the appeal.  </a:t>
            </a:r>
          </a:p>
          <a:p>
            <a:r>
              <a:rPr lang="en-US" sz="2000" dirty="0">
                <a:solidFill>
                  <a:schemeClr val="bg1"/>
                </a:solidFill>
              </a:rPr>
              <a:t>May I continue to represent my client on appeal?  </a:t>
            </a:r>
            <a:r>
              <a:rPr lang="en-US" sz="2000" b="1" dirty="0">
                <a:solidFill>
                  <a:schemeClr val="bg1"/>
                </a:solidFill>
              </a:rPr>
              <a:t>YES</a:t>
            </a:r>
            <a:r>
              <a:rPr lang="en-US" sz="2000" dirty="0">
                <a:solidFill>
                  <a:schemeClr val="bg1"/>
                </a:solidFill>
              </a:rPr>
              <a:t>, but only with permission from the Court of Appeals</a:t>
            </a:r>
          </a:p>
          <a:p>
            <a:r>
              <a:rPr lang="en-US" sz="2000" dirty="0">
                <a:solidFill>
                  <a:schemeClr val="bg1"/>
                </a:solidFill>
              </a:rPr>
              <a:t>Do I need to file a Motion to Proceed </a:t>
            </a:r>
            <a:r>
              <a:rPr lang="en-US" sz="2000" i="1" dirty="0">
                <a:solidFill>
                  <a:schemeClr val="bg1"/>
                </a:solidFill>
              </a:rPr>
              <a:t>in forma pauperis</a:t>
            </a:r>
            <a:r>
              <a:rPr lang="en-US" sz="2000" dirty="0">
                <a:solidFill>
                  <a:schemeClr val="bg1"/>
                </a:solidFill>
              </a:rPr>
              <a:t>?  </a:t>
            </a:r>
            <a:r>
              <a:rPr lang="en-US" sz="2000">
                <a:solidFill>
                  <a:schemeClr val="bg1"/>
                </a:solidFill>
              </a:rPr>
              <a:t>NO If </a:t>
            </a:r>
            <a:r>
              <a:rPr lang="en-US" sz="2000" dirty="0">
                <a:solidFill>
                  <a:schemeClr val="bg1"/>
                </a:solidFill>
              </a:rPr>
              <a:t>the district court made the requisite finding of eligibility for the appointment of counsel under the CJA you do not need to file an IFP motion. </a:t>
            </a:r>
            <a:r>
              <a:rPr lang="en-US" sz="2000" dirty="0" err="1"/>
              <a:t>istrict</a:t>
            </a:r>
            <a:r>
              <a:rPr lang="en-US" sz="2000" dirty="0"/>
              <a:t> court made the requisite finding of eligibility for the appointment of counsel pursuant to the Criminal Justice Act (CJA)district court made the requisite finding of eligibility for the appointment of counsel pursuant to the Criminal Justice Act (CJA)</a:t>
            </a:r>
            <a:r>
              <a:rPr lang="en-US" sz="2000" dirty="0">
                <a:solidFill>
                  <a:schemeClr val="bg1"/>
                </a:solidFill>
              </a:rPr>
              <a:t> </a:t>
            </a:r>
          </a:p>
        </p:txBody>
      </p:sp>
    </p:spTree>
    <p:extLst>
      <p:ext uri="{BB962C8B-B14F-4D97-AF65-F5344CB8AC3E}">
        <p14:creationId xmlns:p14="http://schemas.microsoft.com/office/powerpoint/2010/main" val="3972219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07A1EF7-5A5E-AA1E-0682-C6FFA457CA32}"/>
              </a:ext>
            </a:extLst>
          </p:cNvPr>
          <p:cNvSpPr>
            <a:spLocks noGrp="1"/>
          </p:cNvSpPr>
          <p:nvPr>
            <p:ph type="title"/>
          </p:nvPr>
        </p:nvSpPr>
        <p:spPr>
          <a:xfrm>
            <a:off x="1014141" y="1450655"/>
            <a:ext cx="3932030" cy="3956690"/>
          </a:xfrm>
        </p:spPr>
        <p:txBody>
          <a:bodyPr anchor="ctr">
            <a:normAutofit/>
          </a:bodyPr>
          <a:lstStyle/>
          <a:p>
            <a:r>
              <a:rPr lang="en-US" sz="6800">
                <a:solidFill>
                  <a:schemeClr val="bg1"/>
                </a:solidFill>
              </a:rPr>
              <a:t>What Happens after I file the NOA?</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B6C6E3B-A538-D796-C630-CC0424656A95}"/>
              </a:ext>
            </a:extLst>
          </p:cNvPr>
          <p:cNvSpPr>
            <a:spLocks noGrp="1"/>
          </p:cNvSpPr>
          <p:nvPr>
            <p:ph idx="1"/>
          </p:nvPr>
        </p:nvSpPr>
        <p:spPr>
          <a:xfrm>
            <a:off x="6096000" y="1108061"/>
            <a:ext cx="5008901" cy="4571972"/>
          </a:xfrm>
        </p:spPr>
        <p:txBody>
          <a:bodyPr anchor="ctr">
            <a:normAutofit lnSpcReduction="10000"/>
          </a:bodyPr>
          <a:lstStyle/>
          <a:p>
            <a:pPr marL="0" indent="0">
              <a:buNone/>
            </a:pPr>
            <a:r>
              <a:rPr lang="en-US" sz="2000" dirty="0">
                <a:solidFill>
                  <a:schemeClr val="bg1"/>
                </a:solidFill>
              </a:rPr>
              <a:t>You will receive a Notice from the Tenth Circuit telling you what you need to do to perfect the appeal.</a:t>
            </a:r>
          </a:p>
          <a:p>
            <a:pPr marL="0" indent="0">
              <a:buNone/>
            </a:pPr>
            <a:endParaRPr lang="en-US" sz="2000" dirty="0">
              <a:solidFill>
                <a:schemeClr val="bg1"/>
              </a:solidFill>
            </a:endParaRPr>
          </a:p>
          <a:p>
            <a:pPr marL="0" indent="0">
              <a:buNone/>
            </a:pPr>
            <a:r>
              <a:rPr lang="en-US" sz="2000" dirty="0">
                <a:solidFill>
                  <a:schemeClr val="bg1"/>
                </a:solidFill>
              </a:rPr>
              <a:t>File an </a:t>
            </a:r>
            <a:r>
              <a:rPr lang="en-US" sz="2000" b="1" dirty="0">
                <a:solidFill>
                  <a:schemeClr val="bg1"/>
                </a:solidFill>
              </a:rPr>
              <a:t>Entry of Appearance </a:t>
            </a:r>
            <a:r>
              <a:rPr lang="en-US" sz="2000" dirty="0">
                <a:solidFill>
                  <a:schemeClr val="bg1"/>
                </a:solidFill>
              </a:rPr>
              <a:t>in the Circuit (10</a:t>
            </a:r>
            <a:r>
              <a:rPr lang="en-US" sz="2000" baseline="30000" dirty="0">
                <a:solidFill>
                  <a:schemeClr val="bg1"/>
                </a:solidFill>
              </a:rPr>
              <a:t>th</a:t>
            </a:r>
            <a:r>
              <a:rPr lang="en-US" sz="2000" dirty="0">
                <a:solidFill>
                  <a:schemeClr val="bg1"/>
                </a:solidFill>
              </a:rPr>
              <a:t> Cir.R.46.1(A) and (D)</a:t>
            </a:r>
          </a:p>
          <a:p>
            <a:pPr marL="0" indent="0">
              <a:buNone/>
            </a:pPr>
            <a:r>
              <a:rPr lang="en-US" sz="2000" dirty="0">
                <a:solidFill>
                  <a:schemeClr val="bg1"/>
                </a:solidFill>
              </a:rPr>
              <a:t>File a Docketing Statement (10</a:t>
            </a:r>
            <a:r>
              <a:rPr lang="en-US" sz="2000" baseline="30000" dirty="0">
                <a:solidFill>
                  <a:schemeClr val="bg1"/>
                </a:solidFill>
              </a:rPr>
              <a:t>th</a:t>
            </a:r>
            <a:r>
              <a:rPr lang="en-US" sz="2000" dirty="0">
                <a:solidFill>
                  <a:schemeClr val="bg1"/>
                </a:solidFill>
              </a:rPr>
              <a:t> Cir.R.3.4)</a:t>
            </a:r>
          </a:p>
          <a:p>
            <a:pPr marL="0" indent="0">
              <a:buNone/>
            </a:pPr>
            <a:r>
              <a:rPr lang="en-US" sz="2000" dirty="0">
                <a:solidFill>
                  <a:schemeClr val="bg1"/>
                </a:solidFill>
              </a:rPr>
              <a:t>File a </a:t>
            </a:r>
            <a:r>
              <a:rPr lang="en-US" sz="2000" b="1" dirty="0">
                <a:solidFill>
                  <a:schemeClr val="bg1"/>
                </a:solidFill>
              </a:rPr>
              <a:t>transcript order form </a:t>
            </a:r>
            <a:r>
              <a:rPr lang="en-US" sz="2000" dirty="0">
                <a:solidFill>
                  <a:schemeClr val="bg1"/>
                </a:solidFill>
              </a:rPr>
              <a:t>(10th </a:t>
            </a:r>
            <a:r>
              <a:rPr lang="en-US" sz="2000" dirty="0" err="1">
                <a:solidFill>
                  <a:schemeClr val="bg1"/>
                </a:solidFill>
              </a:rPr>
              <a:t>Cir.R</a:t>
            </a:r>
            <a:r>
              <a:rPr lang="en-US" sz="2000" dirty="0">
                <a:solidFill>
                  <a:schemeClr val="bg1"/>
                </a:solidFill>
              </a:rPr>
              <a:t>. 10.2) in </a:t>
            </a:r>
            <a:r>
              <a:rPr lang="en-US" sz="2000" b="1" dirty="0">
                <a:solidFill>
                  <a:schemeClr val="bg1"/>
                </a:solidFill>
              </a:rPr>
              <a:t>both </a:t>
            </a:r>
            <a:r>
              <a:rPr lang="en-US" sz="2000" dirty="0">
                <a:solidFill>
                  <a:schemeClr val="bg1"/>
                </a:solidFill>
              </a:rPr>
              <a:t>district court and 10</a:t>
            </a:r>
            <a:r>
              <a:rPr lang="en-US" sz="2000" baseline="30000" dirty="0">
                <a:solidFill>
                  <a:schemeClr val="bg1"/>
                </a:solidFill>
              </a:rPr>
              <a:t>th</a:t>
            </a:r>
            <a:r>
              <a:rPr lang="en-US" sz="2000" dirty="0">
                <a:solidFill>
                  <a:schemeClr val="bg1"/>
                </a:solidFill>
              </a:rPr>
              <a:t> Circuit.</a:t>
            </a:r>
          </a:p>
          <a:p>
            <a:pPr marL="0" indent="0">
              <a:buNone/>
            </a:pPr>
            <a:r>
              <a:rPr lang="en-US" sz="2000" dirty="0">
                <a:solidFill>
                  <a:schemeClr val="bg1"/>
                </a:solidFill>
              </a:rPr>
              <a:t>File a </a:t>
            </a:r>
            <a:r>
              <a:rPr lang="en-US" sz="2000" b="1" dirty="0">
                <a:solidFill>
                  <a:schemeClr val="bg1"/>
                </a:solidFill>
              </a:rPr>
              <a:t>designation of record </a:t>
            </a:r>
            <a:r>
              <a:rPr lang="en-US" sz="2000" dirty="0">
                <a:solidFill>
                  <a:schemeClr val="bg1"/>
                </a:solidFill>
              </a:rPr>
              <a:t>in </a:t>
            </a:r>
            <a:r>
              <a:rPr lang="en-US" sz="2000" b="1" dirty="0">
                <a:solidFill>
                  <a:schemeClr val="bg1"/>
                </a:solidFill>
              </a:rPr>
              <a:t>both </a:t>
            </a:r>
            <a:r>
              <a:rPr lang="en-US" sz="2000" dirty="0">
                <a:solidFill>
                  <a:schemeClr val="bg1"/>
                </a:solidFill>
              </a:rPr>
              <a:t>district court and 10</a:t>
            </a:r>
            <a:r>
              <a:rPr lang="en-US" sz="2000" baseline="30000" dirty="0">
                <a:solidFill>
                  <a:schemeClr val="bg1"/>
                </a:solidFill>
              </a:rPr>
              <a:t>th</a:t>
            </a:r>
            <a:r>
              <a:rPr lang="en-US" sz="2000" dirty="0">
                <a:solidFill>
                  <a:schemeClr val="bg1"/>
                </a:solidFill>
              </a:rPr>
              <a:t> Circuit</a:t>
            </a:r>
          </a:p>
          <a:p>
            <a:pPr marL="0" indent="0">
              <a:buNone/>
            </a:pPr>
            <a:r>
              <a:rPr lang="en-US" sz="2000" dirty="0">
                <a:solidFill>
                  <a:schemeClr val="bg1"/>
                </a:solidFill>
              </a:rPr>
              <a:t>In the Circuit, you file </a:t>
            </a:r>
            <a:r>
              <a:rPr lang="en-US" sz="2000" b="1" i="1" dirty="0">
                <a:solidFill>
                  <a:schemeClr val="bg1"/>
                </a:solidFill>
              </a:rPr>
              <a:t>either </a:t>
            </a:r>
            <a:r>
              <a:rPr lang="en-US" sz="2000" b="1" dirty="0">
                <a:solidFill>
                  <a:schemeClr val="bg1"/>
                </a:solidFill>
              </a:rPr>
              <a:t>a motion to continue your CJA appointment </a:t>
            </a:r>
            <a:r>
              <a:rPr lang="en-US" sz="2000" b="1" i="1" dirty="0">
                <a:solidFill>
                  <a:schemeClr val="bg1"/>
                </a:solidFill>
              </a:rPr>
              <a:t>or </a:t>
            </a:r>
            <a:r>
              <a:rPr lang="en-US" sz="2000" b="1" dirty="0">
                <a:solidFill>
                  <a:schemeClr val="bg1"/>
                </a:solidFill>
              </a:rPr>
              <a:t>a motion to </a:t>
            </a:r>
            <a:r>
              <a:rPr lang="en-US" sz="2000" b="1" dirty="0" err="1">
                <a:solidFill>
                  <a:schemeClr val="bg1"/>
                </a:solidFill>
              </a:rPr>
              <a:t>withraw</a:t>
            </a:r>
            <a:r>
              <a:rPr lang="en-US" sz="2000" b="1" dirty="0">
                <a:solidFill>
                  <a:schemeClr val="bg1"/>
                </a:solidFill>
              </a:rPr>
              <a:t> per 10 </a:t>
            </a:r>
            <a:r>
              <a:rPr lang="en-US" sz="2000" b="1" dirty="0" err="1">
                <a:solidFill>
                  <a:schemeClr val="bg1"/>
                </a:solidFill>
              </a:rPr>
              <a:t>Cir.R</a:t>
            </a:r>
            <a:r>
              <a:rPr lang="en-US" sz="2000" b="1" dirty="0">
                <a:solidFill>
                  <a:schemeClr val="bg1"/>
                </a:solidFill>
              </a:rPr>
              <a:t>. 46.3(B)</a:t>
            </a:r>
            <a:endParaRPr lang="en-US" sz="2000" dirty="0">
              <a:solidFill>
                <a:schemeClr val="bg1"/>
              </a:solidFill>
            </a:endParaRPr>
          </a:p>
          <a:p>
            <a:pPr marL="0" indent="0">
              <a:buNone/>
            </a:pPr>
            <a:endParaRPr lang="en-US" sz="2000" dirty="0">
              <a:solidFill>
                <a:schemeClr val="bg1"/>
              </a:solidFill>
            </a:endParaRPr>
          </a:p>
        </p:txBody>
      </p:sp>
    </p:spTree>
    <p:extLst>
      <p:ext uri="{BB962C8B-B14F-4D97-AF65-F5344CB8AC3E}">
        <p14:creationId xmlns:p14="http://schemas.microsoft.com/office/powerpoint/2010/main" val="402953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0D3372DD-2223-6746-A985-B3BCA84FF522}"/>
              </a:ext>
            </a:extLst>
          </p:cNvPr>
          <p:cNvSpPr>
            <a:spLocks noGrp="1"/>
          </p:cNvSpPr>
          <p:nvPr>
            <p:ph type="title"/>
          </p:nvPr>
        </p:nvSpPr>
        <p:spPr>
          <a:xfrm>
            <a:off x="838200" y="669925"/>
            <a:ext cx="4508946" cy="1325563"/>
          </a:xfrm>
        </p:spPr>
        <p:txBody>
          <a:bodyPr anchor="b">
            <a:normAutofit/>
          </a:bodyPr>
          <a:lstStyle/>
          <a:p>
            <a:pPr algn="r"/>
            <a:r>
              <a:rPr lang="en-US" dirty="0">
                <a:solidFill>
                  <a:schemeClr val="bg1"/>
                </a:solidFill>
              </a:rPr>
              <a:t>Bottom Line! </a:t>
            </a:r>
            <a:br>
              <a:rPr lang="en-US" dirty="0">
                <a:solidFill>
                  <a:schemeClr val="bg1"/>
                </a:solidFill>
              </a:rPr>
            </a:br>
            <a:r>
              <a:rPr lang="en-US" dirty="0">
                <a:solidFill>
                  <a:schemeClr val="bg1"/>
                </a:solidFill>
              </a:rPr>
              <a:t>10</a:t>
            </a:r>
            <a:r>
              <a:rPr lang="en-US" baseline="30000" dirty="0">
                <a:solidFill>
                  <a:schemeClr val="bg1"/>
                </a:solidFill>
              </a:rPr>
              <a:t>th </a:t>
            </a:r>
            <a:r>
              <a:rPr lang="en-US" dirty="0">
                <a:solidFill>
                  <a:schemeClr val="bg1"/>
                </a:solidFill>
              </a:rPr>
              <a:t>Cir. R. 46.3(A) </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BFAFBE0-6B67-0252-7CD6-5AF34992F7BE}"/>
              </a:ext>
            </a:extLst>
          </p:cNvPr>
          <p:cNvSpPr>
            <a:spLocks noGrp="1"/>
          </p:cNvSpPr>
          <p:nvPr>
            <p:ph idx="1"/>
          </p:nvPr>
        </p:nvSpPr>
        <p:spPr>
          <a:xfrm>
            <a:off x="1392667" y="2398957"/>
            <a:ext cx="9406666" cy="3526144"/>
          </a:xfrm>
        </p:spPr>
        <p:txBody>
          <a:bodyPr>
            <a:normAutofit/>
          </a:bodyPr>
          <a:lstStyle/>
          <a:p>
            <a:pPr marL="0" indent="0">
              <a:buNone/>
            </a:pPr>
            <a:r>
              <a:rPr lang="en-US" sz="2000" dirty="0">
                <a:solidFill>
                  <a:schemeClr val="bg1"/>
                </a:solidFill>
              </a:rPr>
              <a:t>	A defendant’s trial counsel in criminal and post-conviction cases </a:t>
            </a:r>
            <a:r>
              <a:rPr lang="en-US" sz="2000" b="1" dirty="0">
                <a:solidFill>
                  <a:schemeClr val="bg1"/>
                </a:solidFill>
              </a:rPr>
              <a:t>must </a:t>
            </a:r>
            <a:r>
              <a:rPr lang="en-US" sz="2000" dirty="0">
                <a:solidFill>
                  <a:schemeClr val="bg1"/>
                </a:solidFill>
              </a:rPr>
              <a:t>perfect the appeal before seeking to withdraw. This is the case even if counsel did not file the notice of appeal. Perfecting the appeal requires filing an entry of appearance, docketing statement, and transcript order form (ordering transcript(s) of any change of plea, trial, and sentencing hearings that took place in the district court). </a:t>
            </a:r>
            <a:endParaRPr lang="en-US" sz="2000" u="sng" dirty="0">
              <a:solidFill>
                <a:schemeClr val="bg1"/>
              </a:solidFill>
            </a:endParaRPr>
          </a:p>
          <a:p>
            <a:endParaRPr lang="en-US" sz="2000" dirty="0">
              <a:solidFill>
                <a:schemeClr val="bg1"/>
              </a:solidFill>
            </a:endParaRP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5727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311</TotalTime>
  <Words>468</Words>
  <Application>Microsoft Office PowerPoint</Application>
  <PresentationFormat>Widescreen</PresentationFormat>
  <Paragraphs>22</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When Your Client Wants to Appeal</vt:lpstr>
      <vt:lpstr>Step 1- Timely File a Notice of Appeal</vt:lpstr>
      <vt:lpstr>APPEAL FAQ’s</vt:lpstr>
      <vt:lpstr>What Happens after I file the NOA?</vt:lpstr>
      <vt:lpstr>Bottom Line!  10th Cir. R. 46.3(A)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 Griffard</dc:creator>
  <cp:lastModifiedBy>Leo Griffard</cp:lastModifiedBy>
  <cp:revision>17</cp:revision>
  <dcterms:created xsi:type="dcterms:W3CDTF">2026-04-08T21:40:45Z</dcterms:created>
  <dcterms:modified xsi:type="dcterms:W3CDTF">2026-04-30T16:00:54Z</dcterms:modified>
</cp:coreProperties>
</file>