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660"/>
  </p:normalViewPr>
  <p:slideViewPr>
    <p:cSldViewPr snapToGrid="0">
      <p:cViewPr varScale="1">
        <p:scale>
          <a:sx n="105" d="100"/>
          <a:sy n="105" d="100"/>
        </p:scale>
        <p:origin x="82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3705922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2497797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2500209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A3D182-44F5-4FDF-9872-572C8E22F119}"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1333651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3A3D182-44F5-4FDF-9872-572C8E22F119}" type="datetimeFigureOut">
              <a:rPr lang="en-US" smtClean="0"/>
              <a:t>6/11/2026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2904993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2797843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3550226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1213736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A3D182-44F5-4FDF-9872-572C8E22F119}"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4182129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3A3D182-44F5-4FDF-9872-572C8E22F119}"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3284518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4082349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43190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1745621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16522226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1977792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391924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A3D182-44F5-4FDF-9872-572C8E22F119}"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18077C-3002-4D4E-B0A6-E1B771BB7311}" type="slidenum">
              <a:rPr lang="en-US" smtClean="0"/>
              <a:t>‹#›</a:t>
            </a:fld>
            <a:endParaRPr lang="en-US"/>
          </a:p>
        </p:txBody>
      </p:sp>
    </p:spTree>
    <p:extLst>
      <p:ext uri="{BB962C8B-B14F-4D97-AF65-F5344CB8AC3E}">
        <p14:creationId xmlns:p14="http://schemas.microsoft.com/office/powerpoint/2010/main" val="1017822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3A3D182-44F5-4FDF-9872-572C8E22F119}" type="datetimeFigureOut">
              <a:rPr lang="en-US" smtClean="0"/>
              <a:t>6/11/2026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F18077C-3002-4D4E-B0A6-E1B771BB7311}" type="slidenum">
              <a:rPr lang="en-US" smtClean="0"/>
              <a:t>‹#›</a:t>
            </a:fld>
            <a:endParaRPr lang="en-US"/>
          </a:p>
        </p:txBody>
      </p:sp>
    </p:spTree>
    <p:extLst>
      <p:ext uri="{BB962C8B-B14F-4D97-AF65-F5344CB8AC3E}">
        <p14:creationId xmlns:p14="http://schemas.microsoft.com/office/powerpoint/2010/main" val="6840156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hyperlink" Target="https://www.gsa.gov/travel/plan-book/per-diem-rates" TargetMode="Externa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F9F46-41D5-FFD2-A1A7-6308979821E7}"/>
              </a:ext>
            </a:extLst>
          </p:cNvPr>
          <p:cNvSpPr>
            <a:spLocks noGrp="1"/>
          </p:cNvSpPr>
          <p:nvPr>
            <p:ph type="ctrTitle"/>
          </p:nvPr>
        </p:nvSpPr>
        <p:spPr/>
        <p:txBody>
          <a:bodyPr/>
          <a:lstStyle/>
          <a:p>
            <a:r>
              <a:rPr lang="en-US" dirty="0"/>
              <a:t>CJA Travel Basics</a:t>
            </a:r>
          </a:p>
        </p:txBody>
      </p:sp>
      <p:sp>
        <p:nvSpPr>
          <p:cNvPr id="3" name="Subtitle 2">
            <a:extLst>
              <a:ext uri="{FF2B5EF4-FFF2-40B4-BE49-F238E27FC236}">
                <a16:creationId xmlns:a16="http://schemas.microsoft.com/office/drawing/2014/main" id="{B9F49F3B-4F14-A8B8-4013-B98FA44CB02C}"/>
              </a:ext>
            </a:extLst>
          </p:cNvPr>
          <p:cNvSpPr>
            <a:spLocks noGrp="1"/>
          </p:cNvSpPr>
          <p:nvPr>
            <p:ph type="subTitle" idx="1"/>
          </p:nvPr>
        </p:nvSpPr>
        <p:spPr/>
        <p:txBody>
          <a:bodyPr>
            <a:normAutofit fontScale="70000" lnSpcReduction="20000"/>
          </a:bodyPr>
          <a:lstStyle/>
          <a:p>
            <a:r>
              <a:rPr lang="en-US" dirty="0"/>
              <a:t>CJA PANEL ADMINISTRATION</a:t>
            </a:r>
          </a:p>
          <a:p>
            <a:r>
              <a:rPr lang="en-US" dirty="0"/>
              <a:t>OFFICE OF THE FEDERAL PUBLIC DEFENDER FOR THE DISTRICT OF COLORADO</a:t>
            </a:r>
          </a:p>
          <a:p>
            <a:r>
              <a:rPr lang="en-US" dirty="0"/>
              <a:t>May 1 2026</a:t>
            </a:r>
          </a:p>
        </p:txBody>
      </p:sp>
    </p:spTree>
    <p:extLst>
      <p:ext uri="{BB962C8B-B14F-4D97-AF65-F5344CB8AC3E}">
        <p14:creationId xmlns:p14="http://schemas.microsoft.com/office/powerpoint/2010/main" val="3239117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57C6B-A231-4B2B-F00C-A18D4F37A338}"/>
              </a:ext>
            </a:extLst>
          </p:cNvPr>
          <p:cNvSpPr>
            <a:spLocks noGrp="1"/>
          </p:cNvSpPr>
          <p:nvPr>
            <p:ph type="title"/>
          </p:nvPr>
        </p:nvSpPr>
        <p:spPr/>
        <p:txBody>
          <a:bodyPr/>
          <a:lstStyle/>
          <a:p>
            <a:r>
              <a:rPr lang="en-US" dirty="0"/>
              <a:t>CJA Funded Travel</a:t>
            </a:r>
          </a:p>
        </p:txBody>
      </p:sp>
      <p:sp>
        <p:nvSpPr>
          <p:cNvPr id="3" name="Content Placeholder 2">
            <a:extLst>
              <a:ext uri="{FF2B5EF4-FFF2-40B4-BE49-F238E27FC236}">
                <a16:creationId xmlns:a16="http://schemas.microsoft.com/office/drawing/2014/main" id="{27BD9A16-032C-4E5E-B78E-B63E71E070F2}"/>
              </a:ext>
            </a:extLst>
          </p:cNvPr>
          <p:cNvSpPr>
            <a:spLocks noGrp="1"/>
          </p:cNvSpPr>
          <p:nvPr>
            <p:ph idx="1"/>
          </p:nvPr>
        </p:nvSpPr>
        <p:spPr/>
        <p:txBody>
          <a:bodyPr/>
          <a:lstStyle/>
          <a:p>
            <a:r>
              <a:rPr lang="en-US" b="1" dirty="0"/>
              <a:t>ONLY</a:t>
            </a:r>
            <a:r>
              <a:rPr lang="en-US" dirty="0"/>
              <a:t> CJA PANEL ATTORNEYS AND EXPERTS may travel at CJA Expense </a:t>
            </a:r>
            <a:r>
              <a:rPr lang="en-US" b="1" dirty="0"/>
              <a:t>with</a:t>
            </a:r>
            <a:r>
              <a:rPr lang="en-US" dirty="0"/>
              <a:t> prior approval from the Court.</a:t>
            </a:r>
          </a:p>
          <a:p>
            <a:r>
              <a:rPr lang="en-US" b="1" dirty="0"/>
              <a:t>Note</a:t>
            </a:r>
            <a:r>
              <a:rPr lang="en-US" dirty="0"/>
              <a:t>: Your client’s travel expenses related to attending court are </a:t>
            </a:r>
            <a:r>
              <a:rPr lang="en-US" b="1" dirty="0"/>
              <a:t>not</a:t>
            </a:r>
            <a:r>
              <a:rPr lang="en-US" dirty="0"/>
              <a:t> paid by CJA.   The same is true for fact witnesses.  Contact USMS</a:t>
            </a:r>
          </a:p>
          <a:p>
            <a:pPr marL="0" indent="0">
              <a:buNone/>
            </a:pPr>
            <a:endParaRPr lang="en-US" dirty="0"/>
          </a:p>
          <a:p>
            <a:pPr marL="0" indent="0">
              <a:buNone/>
            </a:pPr>
            <a:endParaRPr lang="en-US" dirty="0"/>
          </a:p>
          <a:p>
            <a:pPr marL="0" indent="0">
              <a:buNone/>
            </a:pPr>
            <a:endParaRPr lang="en-US" dirty="0"/>
          </a:p>
          <a:p>
            <a:endParaRPr lang="en-US" dirty="0"/>
          </a:p>
        </p:txBody>
      </p:sp>
      <p:sp>
        <p:nvSpPr>
          <p:cNvPr id="4" name="Text Placeholder 3">
            <a:extLst>
              <a:ext uri="{FF2B5EF4-FFF2-40B4-BE49-F238E27FC236}">
                <a16:creationId xmlns:a16="http://schemas.microsoft.com/office/drawing/2014/main" id="{88CCC0A5-3C5D-33BF-A330-DDA003C4B691}"/>
              </a:ext>
            </a:extLst>
          </p:cNvPr>
          <p:cNvSpPr>
            <a:spLocks noGrp="1"/>
          </p:cNvSpPr>
          <p:nvPr>
            <p:ph type="body" sz="half" idx="2"/>
          </p:nvPr>
        </p:nvSpPr>
        <p:spPr/>
        <p:txBody>
          <a:bodyPr/>
          <a:lstStyle/>
          <a:p>
            <a:r>
              <a:rPr lang="en-US" dirty="0"/>
              <a:t>Overview-Who may travel at CJA Expense?</a:t>
            </a:r>
          </a:p>
          <a:p>
            <a:endParaRPr lang="en-US" dirty="0"/>
          </a:p>
          <a:p>
            <a:endParaRPr lang="en-US" dirty="0"/>
          </a:p>
        </p:txBody>
      </p:sp>
    </p:spTree>
    <p:extLst>
      <p:ext uri="{BB962C8B-B14F-4D97-AF65-F5344CB8AC3E}">
        <p14:creationId xmlns:p14="http://schemas.microsoft.com/office/powerpoint/2010/main" val="39713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4A9B-FB70-99ED-3DB3-45008B470FC6}"/>
              </a:ext>
            </a:extLst>
          </p:cNvPr>
          <p:cNvSpPr>
            <a:spLocks noGrp="1"/>
          </p:cNvSpPr>
          <p:nvPr>
            <p:ph type="title"/>
          </p:nvPr>
        </p:nvSpPr>
        <p:spPr/>
        <p:txBody>
          <a:bodyPr/>
          <a:lstStyle/>
          <a:p>
            <a:r>
              <a:rPr lang="en-US" dirty="0"/>
              <a:t>How to Travel at CJA Expense- AIRFARE</a:t>
            </a:r>
          </a:p>
        </p:txBody>
      </p:sp>
      <p:sp>
        <p:nvSpPr>
          <p:cNvPr id="3" name="Content Placeholder 2">
            <a:extLst>
              <a:ext uri="{FF2B5EF4-FFF2-40B4-BE49-F238E27FC236}">
                <a16:creationId xmlns:a16="http://schemas.microsoft.com/office/drawing/2014/main" id="{2737B52C-F3D0-DE6B-119D-003E11131CF9}"/>
              </a:ext>
            </a:extLst>
          </p:cNvPr>
          <p:cNvSpPr>
            <a:spLocks noGrp="1"/>
          </p:cNvSpPr>
          <p:nvPr>
            <p:ph idx="1"/>
          </p:nvPr>
        </p:nvSpPr>
        <p:spPr/>
        <p:txBody>
          <a:bodyPr>
            <a:normAutofit fontScale="85000" lnSpcReduction="10000"/>
          </a:bodyPr>
          <a:lstStyle/>
          <a:p>
            <a:r>
              <a:rPr lang="en-US" dirty="0"/>
              <a:t>The first thing you need to do is call NTS and make a reservation. Then you submit an </a:t>
            </a:r>
            <a:r>
              <a:rPr lang="en-US" dirty="0" err="1"/>
              <a:t>eVoucher</a:t>
            </a:r>
            <a:r>
              <a:rPr lang="en-US" dirty="0"/>
              <a:t> TRAVEL request using the fare quote obtained from National Travel Service.  (800)445-0668</a:t>
            </a:r>
          </a:p>
          <a:p>
            <a:r>
              <a:rPr lang="en-US" dirty="0"/>
              <a:t>Airfare must be preapproved by the court and prepaid using National Travel Service.  You must submit an </a:t>
            </a:r>
            <a:r>
              <a:rPr lang="en-US" dirty="0" err="1"/>
              <a:t>eVoucher</a:t>
            </a:r>
            <a:r>
              <a:rPr lang="en-US" dirty="0"/>
              <a:t> TRAVEL request using the fare quote from NTS. </a:t>
            </a:r>
          </a:p>
          <a:p>
            <a:r>
              <a:rPr lang="en-US" dirty="0"/>
              <a:t>After your TRAVEL request is approved, your airfare is prepaid by CJA and your reservation confirmed by NTS </a:t>
            </a:r>
          </a:p>
          <a:p>
            <a:r>
              <a:rPr lang="en-US" dirty="0"/>
              <a:t>Do </a:t>
            </a:r>
            <a:r>
              <a:rPr lang="en-US" b="1" dirty="0"/>
              <a:t>not </a:t>
            </a:r>
            <a:r>
              <a:rPr lang="en-US" dirty="0"/>
              <a:t>make your own flight reservation and pay for it yourself. Absent an emergency you WILL NOT BE REIMBURSED!  Make sure you advise your experts about this. </a:t>
            </a:r>
          </a:p>
        </p:txBody>
      </p:sp>
      <p:sp>
        <p:nvSpPr>
          <p:cNvPr id="4" name="Text Placeholder 3">
            <a:extLst>
              <a:ext uri="{FF2B5EF4-FFF2-40B4-BE49-F238E27FC236}">
                <a16:creationId xmlns:a16="http://schemas.microsoft.com/office/drawing/2014/main" id="{3B020514-5CE9-7E54-E740-5497F0DAEDD5}"/>
              </a:ext>
            </a:extLst>
          </p:cNvPr>
          <p:cNvSpPr>
            <a:spLocks noGrp="1"/>
          </p:cNvSpPr>
          <p:nvPr>
            <p:ph type="body" sz="half" idx="2"/>
          </p:nvPr>
        </p:nvSpPr>
        <p:spPr/>
        <p:txBody>
          <a:bodyPr/>
          <a:lstStyle/>
          <a:p>
            <a:r>
              <a:rPr lang="en-US" dirty="0"/>
              <a:t>AIRFARE</a:t>
            </a:r>
          </a:p>
        </p:txBody>
      </p:sp>
    </p:spTree>
    <p:extLst>
      <p:ext uri="{BB962C8B-B14F-4D97-AF65-F5344CB8AC3E}">
        <p14:creationId xmlns:p14="http://schemas.microsoft.com/office/powerpoint/2010/main" val="4007220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989CD-4469-FDB0-1911-ED684AE849A2}"/>
              </a:ext>
            </a:extLst>
          </p:cNvPr>
          <p:cNvSpPr>
            <a:spLocks noGrp="1"/>
          </p:cNvSpPr>
          <p:nvPr>
            <p:ph type="title"/>
          </p:nvPr>
        </p:nvSpPr>
        <p:spPr/>
        <p:txBody>
          <a:bodyPr/>
          <a:lstStyle/>
          <a:p>
            <a:r>
              <a:rPr lang="en-US" dirty="0"/>
              <a:t>How to Travel at CJA Expense- EXPENSES</a:t>
            </a:r>
          </a:p>
        </p:txBody>
      </p:sp>
      <p:sp>
        <p:nvSpPr>
          <p:cNvPr id="3" name="Content Placeholder 2">
            <a:extLst>
              <a:ext uri="{FF2B5EF4-FFF2-40B4-BE49-F238E27FC236}">
                <a16:creationId xmlns:a16="http://schemas.microsoft.com/office/drawing/2014/main" id="{CA30CA3C-E753-C3EF-0750-9374CC5F4998}"/>
              </a:ext>
            </a:extLst>
          </p:cNvPr>
          <p:cNvSpPr>
            <a:spLocks noGrp="1"/>
          </p:cNvSpPr>
          <p:nvPr>
            <p:ph idx="1"/>
          </p:nvPr>
        </p:nvSpPr>
        <p:spPr/>
        <p:txBody>
          <a:bodyPr>
            <a:normAutofit fontScale="85000" lnSpcReduction="10000"/>
          </a:bodyPr>
          <a:lstStyle/>
          <a:p>
            <a:r>
              <a:rPr lang="en-US" dirty="0"/>
              <a:t>The CJA Panel Attorney or CJA Expert pays for all travel expenses (except airfare) out of pocket and claims reimbursement on CJA 20 (attorneys) or CJA 21 (experts)</a:t>
            </a:r>
          </a:p>
          <a:p>
            <a:r>
              <a:rPr lang="en-US" dirty="0"/>
              <a:t>You must submit receipts with CJA 20/21to be reimbursed for all claimed travel related expenses (other than mileage) regardless of amount</a:t>
            </a:r>
          </a:p>
          <a:p>
            <a:r>
              <a:rPr lang="en-US" dirty="0"/>
              <a:t>No flat rate per diem—you must submit receipts with CJA 20/21 to be reimbursed for actual expenses incurred.</a:t>
            </a:r>
          </a:p>
          <a:p>
            <a:r>
              <a:rPr lang="en-US" dirty="0"/>
              <a:t>CJA does not reimburse for alcoholic beverages. </a:t>
            </a:r>
          </a:p>
          <a:p>
            <a:r>
              <a:rPr lang="en-US" dirty="0"/>
              <a:t>For experts- travel related expenses count against the AUTH.  Anticipate expenses when submitting AUTH’s.</a:t>
            </a:r>
          </a:p>
        </p:txBody>
      </p:sp>
      <p:sp>
        <p:nvSpPr>
          <p:cNvPr id="4" name="Text Placeholder 3">
            <a:extLst>
              <a:ext uri="{FF2B5EF4-FFF2-40B4-BE49-F238E27FC236}">
                <a16:creationId xmlns:a16="http://schemas.microsoft.com/office/drawing/2014/main" id="{07679467-BD1F-2FC7-C4D1-A0935AE90EAB}"/>
              </a:ext>
            </a:extLst>
          </p:cNvPr>
          <p:cNvSpPr>
            <a:spLocks noGrp="1"/>
          </p:cNvSpPr>
          <p:nvPr>
            <p:ph type="body" sz="half" idx="2"/>
          </p:nvPr>
        </p:nvSpPr>
        <p:spPr/>
        <p:txBody>
          <a:bodyPr/>
          <a:lstStyle/>
          <a:p>
            <a:r>
              <a:rPr lang="en-US" dirty="0"/>
              <a:t>Travel Related Expenses Other Than Airfare</a:t>
            </a:r>
          </a:p>
        </p:txBody>
      </p:sp>
    </p:spTree>
    <p:extLst>
      <p:ext uri="{BB962C8B-B14F-4D97-AF65-F5344CB8AC3E}">
        <p14:creationId xmlns:p14="http://schemas.microsoft.com/office/powerpoint/2010/main" val="3306925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A760F-3F46-99EF-3546-D80B5BBB3BF6}"/>
              </a:ext>
            </a:extLst>
          </p:cNvPr>
          <p:cNvSpPr>
            <a:spLocks noGrp="1"/>
          </p:cNvSpPr>
          <p:nvPr>
            <p:ph type="title"/>
          </p:nvPr>
        </p:nvSpPr>
        <p:spPr/>
        <p:txBody>
          <a:bodyPr/>
          <a:lstStyle/>
          <a:p>
            <a:r>
              <a:rPr lang="en-US" dirty="0"/>
              <a:t>How to Travel at CJA Expense- General Guidance</a:t>
            </a:r>
          </a:p>
        </p:txBody>
      </p:sp>
      <p:sp>
        <p:nvSpPr>
          <p:cNvPr id="3" name="Content Placeholder 2">
            <a:extLst>
              <a:ext uri="{FF2B5EF4-FFF2-40B4-BE49-F238E27FC236}">
                <a16:creationId xmlns:a16="http://schemas.microsoft.com/office/drawing/2014/main" id="{5071BDE3-329C-6055-6C01-E9A61AD09205}"/>
              </a:ext>
            </a:extLst>
          </p:cNvPr>
          <p:cNvSpPr>
            <a:spLocks noGrp="1"/>
          </p:cNvSpPr>
          <p:nvPr>
            <p:ph idx="1"/>
          </p:nvPr>
        </p:nvSpPr>
        <p:spPr/>
        <p:txBody>
          <a:bodyPr>
            <a:normAutofit fontScale="92500" lnSpcReduction="20000"/>
          </a:bodyPr>
          <a:lstStyle/>
          <a:p>
            <a:r>
              <a:rPr lang="en-US" dirty="0"/>
              <a:t>When you contact NTS to make your air reservation, they can also assist you with finding lodging within the government rate. </a:t>
            </a:r>
          </a:p>
          <a:p>
            <a:r>
              <a:rPr lang="en-US" dirty="0"/>
              <a:t>You should consult GSA daily MIE allowance website for daily allowances based on location. </a:t>
            </a:r>
            <a:r>
              <a:rPr lang="en-US" dirty="0">
                <a:hlinkClick r:id="rId2"/>
              </a:rPr>
              <a:t>https://www.gsa.gov/travel/plan-book/per-diem-rates</a:t>
            </a:r>
            <a:endParaRPr lang="en-US" dirty="0"/>
          </a:p>
          <a:p>
            <a:r>
              <a:rPr lang="en-US" dirty="0"/>
              <a:t>You should attempt to find lodging within or close to the allowable rate.  However, if there is no available lodging within the allowable rate, or if a moderately more expensive property will be more cost effective because of proximity to jail or courthouse, we will reimburse you if the expense is reasonable. </a:t>
            </a:r>
          </a:p>
        </p:txBody>
      </p:sp>
      <p:sp>
        <p:nvSpPr>
          <p:cNvPr id="4" name="Text Placeholder 3">
            <a:extLst>
              <a:ext uri="{FF2B5EF4-FFF2-40B4-BE49-F238E27FC236}">
                <a16:creationId xmlns:a16="http://schemas.microsoft.com/office/drawing/2014/main" id="{AEB8CB74-2A2E-75C0-C681-BE194631F237}"/>
              </a:ext>
            </a:extLst>
          </p:cNvPr>
          <p:cNvSpPr>
            <a:spLocks noGrp="1"/>
          </p:cNvSpPr>
          <p:nvPr>
            <p:ph type="body" sz="half" idx="2"/>
          </p:nvPr>
        </p:nvSpPr>
        <p:spPr/>
        <p:txBody>
          <a:bodyPr/>
          <a:lstStyle/>
          <a:p>
            <a:r>
              <a:rPr lang="en-US" dirty="0"/>
              <a:t>General Guidance</a:t>
            </a:r>
          </a:p>
        </p:txBody>
      </p:sp>
    </p:spTree>
    <p:extLst>
      <p:ext uri="{BB962C8B-B14F-4D97-AF65-F5344CB8AC3E}">
        <p14:creationId xmlns:p14="http://schemas.microsoft.com/office/powerpoint/2010/main" val="3914126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76462-09FA-AEB4-5F42-394BACD15134}"/>
              </a:ext>
            </a:extLst>
          </p:cNvPr>
          <p:cNvSpPr>
            <a:spLocks noGrp="1"/>
          </p:cNvSpPr>
          <p:nvPr>
            <p:ph type="title"/>
          </p:nvPr>
        </p:nvSpPr>
        <p:spPr/>
        <p:txBody>
          <a:bodyPr/>
          <a:lstStyle/>
          <a:p>
            <a:r>
              <a:rPr lang="en-US" dirty="0"/>
              <a:t>How to Travel at CJA Expense- Prudent Traveler</a:t>
            </a:r>
          </a:p>
        </p:txBody>
      </p:sp>
      <p:sp>
        <p:nvSpPr>
          <p:cNvPr id="3" name="Content Placeholder 2">
            <a:extLst>
              <a:ext uri="{FF2B5EF4-FFF2-40B4-BE49-F238E27FC236}">
                <a16:creationId xmlns:a16="http://schemas.microsoft.com/office/drawing/2014/main" id="{F2D38B7A-C8D6-F811-9559-A5B5D5351A2D}"/>
              </a:ext>
            </a:extLst>
          </p:cNvPr>
          <p:cNvSpPr>
            <a:spLocks noGrp="1"/>
          </p:cNvSpPr>
          <p:nvPr>
            <p:ph idx="1"/>
          </p:nvPr>
        </p:nvSpPr>
        <p:spPr/>
        <p:txBody>
          <a:bodyPr/>
          <a:lstStyle/>
          <a:p>
            <a:r>
              <a:rPr lang="en-US" dirty="0"/>
              <a:t>CJA will not  pay for circuitous routes,  luxury accommodations, or services that are unnecessary or unjustified in the performance of representation under the CJA. CJA Panel Attorneys and Experts should exercise the same care in incurring expenses that a prudent person would exercise if traveling on personal business.</a:t>
            </a:r>
          </a:p>
        </p:txBody>
      </p:sp>
      <p:sp>
        <p:nvSpPr>
          <p:cNvPr id="4" name="Text Placeholder 3">
            <a:extLst>
              <a:ext uri="{FF2B5EF4-FFF2-40B4-BE49-F238E27FC236}">
                <a16:creationId xmlns:a16="http://schemas.microsoft.com/office/drawing/2014/main" id="{9BED8F18-3048-2B13-0099-A249C50C92A5}"/>
              </a:ext>
            </a:extLst>
          </p:cNvPr>
          <p:cNvSpPr>
            <a:spLocks noGrp="1"/>
          </p:cNvSpPr>
          <p:nvPr>
            <p:ph type="body" sz="half" idx="2"/>
          </p:nvPr>
        </p:nvSpPr>
        <p:spPr/>
        <p:txBody>
          <a:bodyPr/>
          <a:lstStyle/>
          <a:p>
            <a:r>
              <a:rPr lang="en-US" dirty="0"/>
              <a:t>The Prudent Traveler</a:t>
            </a:r>
          </a:p>
        </p:txBody>
      </p:sp>
    </p:spTree>
    <p:extLst>
      <p:ext uri="{BB962C8B-B14F-4D97-AF65-F5344CB8AC3E}">
        <p14:creationId xmlns:p14="http://schemas.microsoft.com/office/powerpoint/2010/main" val="26391053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1003</TotalTime>
  <Words>490</Words>
  <Application>Microsoft Office PowerPoint</Application>
  <PresentationFormat>Widescreen</PresentationFormat>
  <Paragraphs>31</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Century Gothic</vt:lpstr>
      <vt:lpstr>Wingdings 3</vt:lpstr>
      <vt:lpstr>Ion</vt:lpstr>
      <vt:lpstr>CJA Travel Basics</vt:lpstr>
      <vt:lpstr>CJA Funded Travel</vt:lpstr>
      <vt:lpstr>How to Travel at CJA Expense- AIRFARE</vt:lpstr>
      <vt:lpstr>How to Travel at CJA Expense- EXPENSES</vt:lpstr>
      <vt:lpstr>How to Travel at CJA Expense- General Guidance</vt:lpstr>
      <vt:lpstr>How to Travel at CJA Expense- Prudent Traveler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Leo Griffard</dc:creator>
  <cp:lastModifiedBy>Leo Griffard</cp:lastModifiedBy>
  <cp:revision>23</cp:revision>
  <dcterms:created xsi:type="dcterms:W3CDTF">2026-03-26T20:38:13Z</dcterms:created>
  <dcterms:modified xsi:type="dcterms:W3CDTF">2026-06-11T21:44:18Z</dcterms:modified>
</cp:coreProperties>
</file>